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57"/>
  </p:notesMasterIdLst>
  <p:sldIdLst>
    <p:sldId id="317" r:id="rId2"/>
    <p:sldId id="318" r:id="rId3"/>
    <p:sldId id="328" r:id="rId4"/>
    <p:sldId id="259" r:id="rId5"/>
    <p:sldId id="260" r:id="rId6"/>
    <p:sldId id="263" r:id="rId7"/>
    <p:sldId id="319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2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3" r:id="rId55"/>
    <p:sldId id="314" r:id="rId56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0"/>
  </p:normalViewPr>
  <p:slideViewPr>
    <p:cSldViewPr snapToGrid="0" snapToObjects="1">
      <p:cViewPr varScale="1">
        <p:scale>
          <a:sx n="99" d="100"/>
          <a:sy n="9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30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5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4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8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7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42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0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9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n.cdc.gov/nchs/nhanes/ContinuousNhanes/Default.aspx?BeginYear=2009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SETTING UP YOUR GITHUB REPO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375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Often population based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Generalizability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Reduce cost compared to other types of data collection methods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Separation of cause and effect may be difficult (or impossible)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Variables/cases with long duration are over-represented</a:t>
            </a:r>
          </a:p>
        </p:txBody>
      </p:sp>
      <p:sp>
        <p:nvSpPr>
          <p:cNvPr id="388" name="Shape 38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035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26" y="1292777"/>
            <a:ext cx="8012950" cy="600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3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information is collected over a period of time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Unambiguous temporal sequence - exposure precedes outcome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Multiple outcomes can be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measured</a:t>
            </a: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Expense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Takes a long time to collect data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Vulnerable to missing data</a:t>
            </a: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</p:txBody>
      </p:sp>
    </p:spTree>
    <p:extLst>
      <p:ext uri="{BB962C8B-B14F-4D97-AF65-F5344CB8AC3E}">
        <p14:creationId xmlns:p14="http://schemas.microsoft.com/office/powerpoint/2010/main" val="144397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6" y="676366"/>
            <a:ext cx="11734800" cy="711200"/>
          </a:xfrm>
        </p:spPr>
        <p:txBody>
          <a:bodyPr/>
          <a:lstStyle/>
          <a:p>
            <a:r>
              <a:rPr lang="en-US" sz="3000" b="1" dirty="0" smtClean="0"/>
              <a:t>Exercise</a:t>
            </a:r>
            <a:endParaRPr lang="en-US" sz="3000" b="1" dirty="0"/>
          </a:p>
        </p:txBody>
      </p:sp>
      <p:sp>
        <p:nvSpPr>
          <p:cNvPr id="5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Download NHANES dataset for 2009-2010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I’ll slack this to you:</a:t>
            </a: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https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://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wwwn.cdc.gov/nchs/nhanes/ContinuousNhanes/Default.aspx?BeginYear=2009</a:t>
            </a: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Read it in with code provided in Starter Code folder</a:t>
            </a:r>
          </a:p>
        </p:txBody>
      </p:sp>
    </p:spTree>
    <p:extLst>
      <p:ext uri="{BB962C8B-B14F-4D97-AF65-F5344CB8AC3E}">
        <p14:creationId xmlns:p14="http://schemas.microsoft.com/office/powerpoint/2010/main" val="30639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2309"/>
            <a:ext cx="2897300" cy="24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11736" y="2290074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the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demographics data?</a:t>
            </a: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about food data?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Can </a:t>
            </a: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create a cross-sectional analysis from a longitudinal data collection? How?</a:t>
            </a:r>
          </a:p>
        </p:txBody>
      </p:sp>
      <p:sp>
        <p:nvSpPr>
          <p:cNvPr id="415" name="Shape 41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416" name="Shape 41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17" name="Shape 417"/>
          <p:cNvSpPr/>
          <p:nvPr/>
        </p:nvSpPr>
        <p:spPr>
          <a:xfrm>
            <a:off x="2989800" y="1776150"/>
            <a:ext cx="8461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 (5 minutes)</a:t>
            </a:r>
          </a:p>
        </p:txBody>
      </p:sp>
      <p:cxnSp>
        <p:nvCxnSpPr>
          <p:cNvPr id="418" name="Shape 418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9104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264" name="Shape 264"/>
          <p:cNvSpPr/>
          <p:nvPr/>
        </p:nvSpPr>
        <p:spPr>
          <a:xfrm>
            <a:off x="635000" y="736600"/>
            <a:ext cx="115314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LET’S REVIEW THE DATA SCIENCE WORKFLOW</a:t>
            </a:r>
          </a:p>
        </p:txBody>
      </p:sp>
      <p:pic>
        <p:nvPicPr>
          <p:cNvPr id="265" name="Shape 2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TODAY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We’re going to focus on steps 1-2 (Identify the Problem and Acquire the Data).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cover steps 3-5 in the next few classes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ASKING A GOOD QUESTION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112650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DO WE NEED A GOOD QUESTION?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“A problem well stated is half solved.” -Charles Kettering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Sets yourself up for success as you begin analysis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Establishes the basis for reproducibility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Enables collaboration through clear goals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3" y="2511424"/>
            <a:ext cx="2819876" cy="394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Goals are similar to the SMART Goals Framework.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S:  specific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M:  measurable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A:  attainable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R:  reproducible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T:  time-bound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75" y="2239240"/>
            <a:ext cx="7721699" cy="461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HOMEWORK SUBMISSION WILL BE VIA GIT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48393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a new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Local folder should be OUTSIDE of the class folder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Push 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readme.md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file to your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Include a brief bio about yourself </a:t>
            </a:r>
            <a:r>
              <a:rPr lang="mr-IN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–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link to a photo if you can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Please submit each homework in a folder with all contents necessary for code to run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FIRST STEPS</a:t>
            </a:r>
            <a:endParaRPr lang="en-US" sz="54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522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35000" y="1554032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smtClean="0">
                <a:latin typeface="Arial" charset="0"/>
                <a:ea typeface="Arial" charset="0"/>
                <a:cs typeface="Arial" charset="0"/>
                <a:sym typeface="Georgia"/>
              </a:rPr>
              <a:t>Specific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The dataset and key variables are clearly defined.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Measurable:  The type of analysis and major assumptions are articulated.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Attainable:  The question you are asking is feasible for your dataset and is not likely to be biased.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Reproducible:  Another person (or future you) can read and understand exactly how your analysis is performed.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Time-bound:  You clearly state the time period and population for which this analysis will pertain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297" name="Shape 29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7" y="1464400"/>
            <a:ext cx="9145349" cy="54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309" name="Shape 30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DIAGRAMMING </a:t>
            </a:r>
            <a:endParaRPr lang="en-US" sz="9600" b="1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AN </a:t>
            </a: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6001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demographics with dietary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intake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Use one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24-hour recall from the cross-sectional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 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reported education levels are associated with more:</a:t>
            </a:r>
          </a:p>
          <a:p>
            <a:pPr marL="863600" lvl="1" indent="-256540">
              <a:lnSpc>
                <a:spcPct val="160000"/>
              </a:lnSpc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fruits, dark green vegetables, low fat milk or sugar sweetened beverages </a:t>
            </a:r>
          </a:p>
        </p:txBody>
      </p:sp>
      <p:sp>
        <p:nvSpPr>
          <p:cNvPr id="315" name="Shape 31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EXAMPLE AIM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35003" y="1301275"/>
            <a:ext cx="5779199" cy="5774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 levels will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be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more likely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eat healthy, compared to lower levels of education. 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HYPOTHESIS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01" y="1696100"/>
            <a:ext cx="5707174" cy="39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8702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24-hour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recall, self-reported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What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collected: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Reported education levels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Fruits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, dark green vegetables, low fat milk or sugar sweetened beverages, always vs. rarely available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will be analyzed: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Comparative frequency between groups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The specific hypothesis &amp; direction of the expected associations: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More educated respondents will eat more healthy food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SPECIFIC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foods with education.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educational groups exhibit an increase in healthy food intake. 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MEASURABLE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Cross-sectional data has inherent limitations; one of the most common is that causal inference is typically not possible.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Note that we are determining association,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 causation.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ATTAINABLE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With all the specifics, it would be straightforward to pull the data from NHANES and reproduce the analysis.</a:t>
            </a:r>
          </a:p>
        </p:txBody>
      </p:sp>
      <p:sp>
        <p:nvSpPr>
          <p:cNvPr id="346" name="Shape 34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REPRODUCIBLE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Using one 24-hour recall from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, we will determine the factors associated with food available in the homes of American children and adolescents.</a:t>
            </a:r>
          </a:p>
        </p:txBody>
      </p:sp>
      <p:sp>
        <p:nvSpPr>
          <p:cNvPr id="352" name="Shape 35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BOUND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636" y="656822"/>
            <a:ext cx="11734800" cy="600299"/>
          </a:xfrm>
        </p:spPr>
        <p:txBody>
          <a:bodyPr/>
          <a:lstStyle/>
          <a:p>
            <a:r>
              <a:rPr lang="en-US" sz="3000" smtClean="0"/>
              <a:t>ReidMe.md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1586424"/>
            <a:ext cx="8917940" cy="54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1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977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previous example laid out research goals.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 a business setting, you will need to articulate business objectives.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Example:  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uccess for the Netflix recommendation engine may be if 70% of customers over the age of 18 select a movie from the recommended queue during Q3 of 2015.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Regardless of setting, start your question with the SMART framework to help achieve your objectives.</a:t>
            </a:r>
          </a:p>
        </p:txBody>
      </p:sp>
      <p:sp>
        <p:nvSpPr>
          <p:cNvPr id="358" name="Shape 3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CONTEXT IS IMPORTANT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13034" y="2904307"/>
            <a:ext cx="1888548" cy="1850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367" name="Shape 36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368" name="Shape 368"/>
          <p:cNvSpPr/>
          <p:nvPr/>
        </p:nvSpPr>
        <p:spPr>
          <a:xfrm>
            <a:off x="2961475" y="2224360"/>
            <a:ext cx="7559399" cy="31488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Which of the following uses the SMART framework?  Why?  What is missing?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 am looking to see if there is an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 associate between demographics and food intake.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if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levels of education report more green, healthy food, compared to lower levels of education, using 24 hours of retrospective food reports.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989800" y="1776150"/>
            <a:ext cx="76176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  <a:sym typeface="Oswald"/>
              </a:rPr>
              <a:t>ANSWER THE FOLLOWING QUESTIONS (5 minutes)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7" y="637177"/>
            <a:ext cx="11734800" cy="711200"/>
          </a:xfrm>
        </p:spPr>
        <p:txBody>
          <a:bodyPr/>
          <a:lstStyle/>
          <a:p>
            <a:r>
              <a:rPr lang="en-US" sz="3000" dirty="0" smtClean="0"/>
              <a:t>Watch How you Phrase a Research Question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056" y="1528354"/>
            <a:ext cx="11734801" cy="544721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Pay attention to the words you use </a:t>
            </a:r>
            <a:r>
              <a:rPr lang="mr-IN" sz="2800" dirty="0" smtClean="0"/>
              <a:t>–</a:t>
            </a:r>
            <a:r>
              <a:rPr lang="en-US" sz="2800" dirty="0" smtClean="0"/>
              <a:t> especially visual language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“Look at</a:t>
            </a:r>
            <a:r>
              <a:rPr lang="mr-IN" sz="2800" dirty="0" smtClean="0"/>
              <a:t>…</a:t>
            </a:r>
            <a:r>
              <a:rPr lang="en-US" sz="2800" dirty="0" smtClean="0"/>
              <a:t>”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“See if</a:t>
            </a:r>
            <a:r>
              <a:rPr lang="mr-IN" sz="2800" dirty="0" smtClean="0"/>
              <a:t>…</a:t>
            </a:r>
            <a:r>
              <a:rPr lang="en-US" sz="28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 most datasets you can’t ”look around” </a:t>
            </a:r>
            <a:r>
              <a:rPr lang="mr-IN" sz="2800" dirty="0" smtClean="0"/>
              <a:t>–</a:t>
            </a:r>
            <a:r>
              <a:rPr lang="en-US" sz="2800" dirty="0" smtClean="0"/>
              <a:t> they’re too big!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You’ll need a good research question to guide you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Even if that question is exploratory!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8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635000" y="772459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GUIDED PRACTICE	</a:t>
            </a:r>
          </a:p>
        </p:txBody>
      </p:sp>
      <p:sp>
        <p:nvSpPr>
          <p:cNvPr id="424" name="Shape 424"/>
          <p:cNvSpPr/>
          <p:nvPr/>
        </p:nvSpPr>
        <p:spPr>
          <a:xfrm>
            <a:off x="635000" y="1473200"/>
            <a:ext cx="11734800" cy="51366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WRITE A RESEARCH QUESTION WITH RAW 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433538" y="2322067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2961475" y="2224360"/>
            <a:ext cx="7559399" cy="270603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Individually, look at the data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Georgia"/>
              </a:rPr>
              <a:t>from NHANES database and </a:t>
            </a: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write a high quality research question.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Make sure you answer the following questions: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this, cross-sectional or longitudinal?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will we be measuring?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is the SMART aim for this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When finished, split into pairs and share your answers with each other.</a:t>
            </a:r>
          </a:p>
        </p:txBody>
      </p:sp>
      <p:sp>
        <p:nvSpPr>
          <p:cNvPr id="432" name="Shape 43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Research Question</a:t>
            </a:r>
          </a:p>
        </p:txBody>
      </p:sp>
      <p:sp>
        <p:nvSpPr>
          <p:cNvPr id="433" name="Shape 43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34" name="Shape 434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DIRECTIONS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(10 minutes)</a:t>
            </a:r>
          </a:p>
        </p:txBody>
      </p:sp>
      <p:cxnSp>
        <p:nvCxnSpPr>
          <p:cNvPr id="435" name="Shape 43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6" name="Shape 436"/>
          <p:cNvSpPr/>
          <p:nvPr/>
        </p:nvSpPr>
        <p:spPr>
          <a:xfrm>
            <a:off x="635000" y="736600"/>
            <a:ext cx="11797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WRITE A RESEARCH QUESTION WITH RAW DATA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454" name="Shape 45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DATA SCIENCE WORKFLOW:           ACQUIRE &amp; PARSE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8512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SCIENCE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 WORKFLOW:  ACQUIRE &amp; PARSE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For the remainder of class, we’ll talk about steps 2 &amp; 3 of the data science workflow:  acquire and parse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be using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First a demo, then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codealong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Finally, some hands on practice in a lab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466" name="Shape 46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WALKTHROUGH ACQUIRE &amp; PARSES WITH PANDAS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Where we determine if we have the “right” dataset for our problem</a:t>
            </a:r>
          </a:p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Questions to ask: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it, cross-sectional or longitudinal?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How well was the data collected?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there much missing data?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Was the data collection instrument validated and reliable?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dataset aggregated?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 we need pre-aggregated data?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ACQUIRE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can be acquired through a variety of sources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Web (Google Analytics, HTML, XML)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File (CSV, XML, TXT, JSON)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Databases (SQL, NOSQL,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etc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Today, we’ll use a CSV (comma separated file)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LOGISTICS OF ACQUIRING YOUR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need to understand what you’re working with.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better understand your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Create or review the data dictionary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Perform exploratory surface analysis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Describe data structure and information being collected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Explore variables and data types</a:t>
            </a:r>
          </a:p>
        </p:txBody>
      </p:sp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PARSE:  UNDERSTANDING YOUR DATA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673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judge the quality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also help understand how it’s coded.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Does gender = 1 mean female or male?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currency dollars or euros?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identify any requirements, assumptions, and constraints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make it easier to share data.</a:t>
            </a:r>
          </a:p>
        </p:txBody>
      </p:sp>
      <p:sp>
        <p:nvSpPr>
          <p:cNvPr id="490" name="Shape 4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 TO DATA DICTIONARIES AND DOCUMENTATION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DICTIONARY EXAMPLE: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NHANES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685" y="6742586"/>
            <a:ext cx="5051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wwwn.cdc.gov</a:t>
            </a:r>
            <a:r>
              <a:rPr lang="en-US" dirty="0"/>
              <a:t>/</a:t>
            </a:r>
            <a:r>
              <a:rPr lang="en-US" dirty="0" err="1"/>
              <a:t>Nchs</a:t>
            </a:r>
            <a:r>
              <a:rPr lang="en-US" dirty="0"/>
              <a:t>/</a:t>
            </a:r>
            <a:r>
              <a:rPr lang="en-US" dirty="0" err="1"/>
              <a:t>Nhanes</a:t>
            </a:r>
            <a:r>
              <a:rPr lang="en-US" dirty="0"/>
              <a:t>/2009-2010/</a:t>
            </a:r>
            <a:r>
              <a:rPr lang="en-US" dirty="0" err="1"/>
              <a:t>DEMO_F.htm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18" y="1442976"/>
            <a:ext cx="7964174" cy="502493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CODEALONG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5071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are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and Pandas?  Python packages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Pandas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is built on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uses arrays (lists) to do basic math and slice and index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Pandas uses a data structure called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are similar to Excel tables; they contain rows and columns.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50" y="1327150"/>
            <a:ext cx="74295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With these packages, you can select pieces of data, do basic operations, calculate summary statistics.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Follow along and code along as we learn about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and Pandas.</a:t>
            </a:r>
          </a:p>
        </p:txBody>
      </p:sp>
      <p:sp>
        <p:nvSpPr>
          <p:cNvPr id="520" name="Shape 52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often have to merge data together, correct missing data, and plot our findings.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Once again, follow and code along.</a:t>
            </a:r>
          </a:p>
        </p:txBody>
      </p:sp>
      <p:sp>
        <p:nvSpPr>
          <p:cNvPr id="526" name="Shape 52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DEMO	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LAB WALKTHROUGH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5848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this lab, you will merge two datasets: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demo &amp; food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 the end of the lab, you will: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Merge datasets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Check basic features of the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and drop missing values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basic stats like mean 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and max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Answer our research question with a </a:t>
            </a:r>
            <a:r>
              <a:rPr lang="en-US" sz="2800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groupby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statement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LESSON 2 LAB WALKTHROUGH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Identify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two common ways of structuring data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Define relationship between problem and available data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Go over the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data science workflow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Apply the data science workflow in the pandas context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Create an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 to import, format, and clean using the Pandas library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44" name="Shape 54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Let’s go through the lab.  Any questions?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Today, we’ve talked about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Defining a problem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Types of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Acquiring and parsing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Using Pandas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COURSE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DUE DATE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Homework #1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Submit to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github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Q &amp; A</a:t>
            </a:r>
          </a:p>
        </p:txBody>
      </p:sp>
      <p:cxnSp>
        <p:nvCxnSpPr>
          <p:cNvPr id="582" name="Shape 5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3" name="Shape 5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84" name="Shape 58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Impact"/>
            </a:endParaRP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OPENING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Different data types have different limitations and strengths.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Certain types of analyses aren’t possible with certain data types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FOCUS ON TWO: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 SECTIONAL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LONGITUDINAL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DATA TYPES MATTER</a:t>
            </a:r>
          </a:p>
        </p:txBody>
      </p:sp>
    </p:spTree>
    <p:extLst>
      <p:ext uri="{BB962C8B-B14F-4D97-AF65-F5344CB8AC3E}">
        <p14:creationId xmlns:p14="http://schemas.microsoft.com/office/powerpoint/2010/main" val="5763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33" y="1292775"/>
            <a:ext cx="8012940" cy="600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2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All information is determined at the same time; all data comes from the same time period.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Issues:  There is no distinction between exposure and outcome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9294106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1656</Words>
  <Application>Microsoft Macintosh PowerPoint</Application>
  <PresentationFormat>Custom</PresentationFormat>
  <Paragraphs>364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Arial Hebrew</vt:lpstr>
      <vt:lpstr>Georgia</vt:lpstr>
      <vt:lpstr>Impact</vt:lpstr>
      <vt:lpstr>Merriweather Sans</vt:lpstr>
      <vt:lpstr>Oswald</vt:lpstr>
      <vt:lpstr>White</vt:lpstr>
      <vt:lpstr>PowerPoint Presentation</vt:lpstr>
      <vt:lpstr>FIRST STEPS</vt:lpstr>
      <vt:lpstr>ReidMe.md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Watch How you Phrase a 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Offringa</cp:lastModifiedBy>
  <cp:revision>224</cp:revision>
  <dcterms:modified xsi:type="dcterms:W3CDTF">2017-02-17T02:12:31Z</dcterms:modified>
</cp:coreProperties>
</file>